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0" r:id="rId4"/>
    <p:sldId id="269" r:id="rId5"/>
    <p:sldId id="271" r:id="rId6"/>
    <p:sldId id="257" r:id="rId7"/>
    <p:sldId id="259" r:id="rId8"/>
    <p:sldId id="272" r:id="rId9"/>
    <p:sldId id="273" r:id="rId10"/>
    <p:sldId id="258" r:id="rId11"/>
    <p:sldId id="260" r:id="rId12"/>
    <p:sldId id="261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9" r:id="rId28"/>
    <p:sldId id="288" r:id="rId29"/>
  </p:sldIdLst>
  <p:sldSz cx="9144000" cy="5715000" type="screen16x1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3" autoAdjust="0"/>
    <p:restoredTop sz="90929"/>
  </p:normalViewPr>
  <p:slideViewPr>
    <p:cSldViewPr>
      <p:cViewPr varScale="1">
        <p:scale>
          <a:sx n="108" d="100"/>
          <a:sy n="108" d="100"/>
        </p:scale>
        <p:origin x="-72" y="-2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C3F1D-7376-41D7-BB1B-68C2A4474C8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561F-9414-4E7E-81F5-4393616ACD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88D63-FA99-468B-A423-5575895A9B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4ACFA-F817-4594-BDE1-20FBFD1EA0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CB27E-B1CE-48AD-928B-BE840837F2C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3AB9-7EEC-4969-AF95-828D5E70C6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44CD3-D71D-4D76-AC8D-679D98C290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79DF-1B46-4941-A824-29F74668112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07AC8-E0DC-4FFD-8B0C-6523226D531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D184-0812-40F3-AD11-3138E2F5309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FD00-DB55-42C6-A432-621D59E8A6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980E0-E22D-4EF2-BE06-65DAA2F5E9A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9058" y="3631412"/>
            <a:ext cx="5000660" cy="1225021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Napoleone</a:t>
            </a:r>
            <a:br>
              <a:rPr lang="it-IT" dirty="0" smtClean="0">
                <a:latin typeface="Calibri" pitchFamily="34" charset="0"/>
                <a:cs typeface="Calibri" pitchFamily="34" charset="0"/>
              </a:rPr>
            </a:br>
            <a:r>
              <a:rPr lang="it-IT" dirty="0" smtClean="0">
                <a:latin typeface="Calibri" pitchFamily="34" charset="0"/>
                <a:cs typeface="Calibri" pitchFamily="34" charset="0"/>
              </a:rPr>
              <a:t>Bonaparte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28662" y="357170"/>
            <a:ext cx="307183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825501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Rientrato a Parigi, Napoleone sfruttò le divisioni interne al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Direttorio e la fedeltà del suo esercito: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il 9-10 novembre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1799 attua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un 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colpo di S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tato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Colpo di Stato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7620" y="1928806"/>
            <a:ext cx="4572000" cy="30469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Il Direttorio è sostituito da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3 CONSOLI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Poco dopo una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sua legge stabilisce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che tutto il potere deve essere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assegnato al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PRIMO CONSOLE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”, lui stesso.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Nel 1802 si fa nominare “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CONSOLE A VITA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”.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magine 10" descr="https://upload.wikimedia.org/wikipedia/commons/thumb/4/44/Bouchot_-_Le_general_Bonaparte_au_Conseil_des_Cinq-Cents.jpg/350px-Bouchot_-_Le_general_Bonaparte_au_Conseil_des_Cinq-Cen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6"/>
            <a:ext cx="315976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57158" y="5072078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Dipinto di François </a:t>
            </a:r>
            <a:r>
              <a:rPr lang="it-IT" sz="1600" i="1" dirty="0" err="1" smtClean="0"/>
              <a:t>Bouchot</a:t>
            </a:r>
            <a:r>
              <a:rPr lang="it-IT" sz="1600" i="1" dirty="0" smtClean="0"/>
              <a:t> </a:t>
            </a:r>
            <a:r>
              <a:rPr lang="it-IT" sz="1600" i="1" dirty="0"/>
              <a:t>(1840)</a:t>
            </a:r>
            <a:endParaRPr lang="it-IT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635000"/>
          </a:xfrm>
        </p:spPr>
        <p:txBody>
          <a:bodyPr/>
          <a:lstStyle/>
          <a:p>
            <a:r>
              <a:rPr lang="it-IT" b="1"/>
              <a:t>LE RIFORME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12065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 Unicode MS" pitchFamily="34" charset="-128"/>
              </a:rPr>
              <a:t> Rafforzò la </a:t>
            </a:r>
            <a:r>
              <a:rPr lang="it-IT" b="1">
                <a:latin typeface="Arial Unicode MS" pitchFamily="34" charset="-128"/>
              </a:rPr>
              <a:t>burocrazia</a:t>
            </a:r>
            <a:r>
              <a:rPr lang="it-IT">
                <a:latin typeface="Arial Unicode MS" pitchFamily="34" charset="-128"/>
              </a:rPr>
              <a:t> </a:t>
            </a:r>
            <a:r>
              <a:rPr lang="it-IT" sz="2000">
                <a:latin typeface="Arial Unicode MS" pitchFamily="34" charset="-128"/>
              </a:rPr>
              <a:t>individuando nella figura del prefetto, posto a capo del dipartimento, l'elemento fondamentale a garanzia dell'accentramento;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200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 Unicode MS" pitchFamily="34" charset="-128"/>
              </a:rPr>
              <a:t> semplificò il sistema giudiziario e la sua opera più significativa e duratura fu il </a:t>
            </a:r>
            <a:r>
              <a:rPr lang="it-IT" b="1">
                <a:latin typeface="Arial Unicode MS" pitchFamily="34" charset="-128"/>
              </a:rPr>
              <a:t>Codice napoleonico</a:t>
            </a:r>
            <a:r>
              <a:rPr lang="it-IT" sz="2000">
                <a:latin typeface="Arial Unicode MS" pitchFamily="34" charset="-128"/>
              </a:rPr>
              <a:t>, o </a:t>
            </a:r>
            <a:r>
              <a:rPr lang="it-IT" sz="2000" b="1">
                <a:latin typeface="Arial Unicode MS" pitchFamily="34" charset="-128"/>
              </a:rPr>
              <a:t>codice civile</a:t>
            </a:r>
            <a:r>
              <a:rPr lang="it-IT" sz="2000">
                <a:latin typeface="Arial Unicode MS" pitchFamily="34" charset="-128"/>
              </a:rPr>
              <a:t>, promulgato il 21 marzo 1804 ed esteso a tutti i paesi annessi o controllati dalla Francia;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200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 Unicode MS" pitchFamily="34" charset="-128"/>
              </a:rPr>
              <a:t> riorganizzò il sistema scolastico con particolare attenzione alla </a:t>
            </a:r>
            <a:r>
              <a:rPr lang="it-IT" sz="2000" b="1">
                <a:latin typeface="Arial Unicode MS" pitchFamily="34" charset="-128"/>
              </a:rPr>
              <a:t>scuola</a:t>
            </a:r>
            <a:r>
              <a:rPr lang="it-IT" sz="2000">
                <a:latin typeface="Arial Unicode MS" pitchFamily="34" charset="-128"/>
              </a:rPr>
              <a:t> </a:t>
            </a:r>
            <a:r>
              <a:rPr lang="it-IT" sz="2000" b="1">
                <a:latin typeface="Arial Unicode MS" pitchFamily="34" charset="-128"/>
              </a:rPr>
              <a:t>secondaria</a:t>
            </a:r>
            <a:r>
              <a:rPr lang="it-IT" sz="2000">
                <a:latin typeface="Arial Unicode MS" pitchFamily="34" charset="-128"/>
              </a:rPr>
              <a:t> (fondamentale fu la nascita del liceo, che doveva formare la futura classe dirigente) e all'università.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0034" y="1000112"/>
            <a:ext cx="8153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it-IT" sz="2000" dirty="0" smtClean="0">
                <a:latin typeface="Arial Unicode MS" pitchFamily="34" charset="-128"/>
              </a:rPr>
              <a:t>Nel</a:t>
            </a:r>
            <a:r>
              <a:rPr lang="it-IT" sz="2000" b="1" dirty="0" smtClean="0">
                <a:latin typeface="Arial Unicode MS" pitchFamily="34" charset="-128"/>
              </a:rPr>
              <a:t> </a:t>
            </a:r>
            <a:r>
              <a:rPr lang="it-IT" sz="2000" b="1" dirty="0">
                <a:latin typeface="Arial Unicode MS" pitchFamily="34" charset="-128"/>
              </a:rPr>
              <a:t>1804</a:t>
            </a:r>
            <a:r>
              <a:rPr lang="it-IT" sz="2000" dirty="0">
                <a:latin typeface="Arial Unicode MS" pitchFamily="34" charset="-128"/>
              </a:rPr>
              <a:t> venne </a:t>
            </a:r>
            <a:r>
              <a:rPr lang="it-IT" sz="2000" dirty="0" smtClean="0">
                <a:latin typeface="Arial Unicode MS" pitchFamily="34" charset="-128"/>
              </a:rPr>
              <a:t>proclamato </a:t>
            </a:r>
            <a:r>
              <a:rPr lang="it-IT" sz="2000" b="1" dirty="0" smtClean="0">
                <a:solidFill>
                  <a:srgbClr val="FF0000"/>
                </a:solidFill>
                <a:latin typeface="Arial Unicode MS" pitchFamily="34" charset="-128"/>
              </a:rPr>
              <a:t>imperatore</a:t>
            </a:r>
            <a:r>
              <a:rPr lang="it-IT" sz="2000" dirty="0" smtClean="0">
                <a:latin typeface="Arial Unicode MS" pitchFamily="34" charset="-128"/>
              </a:rPr>
              <a:t> </a:t>
            </a:r>
            <a:r>
              <a:rPr lang="it-IT" sz="2000" dirty="0">
                <a:latin typeface="Arial Unicode MS" pitchFamily="34" charset="-128"/>
              </a:rPr>
              <a:t>con il nome di Napoleone </a:t>
            </a:r>
            <a:r>
              <a:rPr lang="it-IT" sz="2000" dirty="0" smtClean="0">
                <a:latin typeface="Arial Unicode MS" pitchFamily="34" charset="-128"/>
              </a:rPr>
              <a:t>I. L'atto </a:t>
            </a:r>
            <a:r>
              <a:rPr lang="it-IT" sz="2000" dirty="0">
                <a:latin typeface="Arial Unicode MS" pitchFamily="34" charset="-128"/>
              </a:rPr>
              <a:t>fu sancito da un </a:t>
            </a:r>
            <a:r>
              <a:rPr lang="it-IT" sz="2000" b="1" dirty="0">
                <a:latin typeface="Arial Unicode MS" pitchFamily="34" charset="-128"/>
              </a:rPr>
              <a:t>plebiscito</a:t>
            </a:r>
            <a:r>
              <a:rPr lang="it-IT" sz="2000" dirty="0">
                <a:latin typeface="Arial Unicode MS" pitchFamily="34" charset="-128"/>
              </a:rPr>
              <a:t> popolare e seguito all'incoronazione a Parigi, nella cattedrale di Notre-Dame, da parte </a:t>
            </a:r>
            <a:r>
              <a:rPr lang="it-IT" sz="2000" dirty="0" smtClean="0">
                <a:latin typeface="Arial Unicode MS" pitchFamily="34" charset="-128"/>
              </a:rPr>
              <a:t>di </a:t>
            </a:r>
            <a:r>
              <a:rPr lang="it-IT" sz="2000" dirty="0">
                <a:latin typeface="Arial Unicode MS" pitchFamily="34" charset="-128"/>
              </a:rPr>
              <a:t>papa Pio </a:t>
            </a:r>
            <a:r>
              <a:rPr lang="it-IT" sz="2000" dirty="0" err="1" smtClean="0">
                <a:latin typeface="Arial Unicode MS" pitchFamily="34" charset="-128"/>
              </a:rPr>
              <a:t>VII</a:t>
            </a:r>
            <a:endParaRPr lang="it-IT" sz="2000" dirty="0" smtClean="0">
              <a:latin typeface="Arial Unicode MS" pitchFamily="34" charset="-128"/>
            </a:endParaRPr>
          </a:p>
          <a:p>
            <a:pPr>
              <a:spcBef>
                <a:spcPts val="0"/>
              </a:spcBef>
            </a:pPr>
            <a:endParaRPr lang="it-IT" sz="2000" dirty="0" smtClean="0">
              <a:latin typeface="Arial Unicode MS" pitchFamily="34" charset="-12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2000" dirty="0" smtClean="0">
                <a:latin typeface="Arial Unicode MS" pitchFamily="34" charset="-128"/>
              </a:rPr>
              <a:t> Connotato </a:t>
            </a:r>
            <a:r>
              <a:rPr lang="it-IT" sz="2000" b="1" dirty="0" smtClean="0">
                <a:latin typeface="Arial Unicode MS" pitchFamily="34" charset="-128"/>
              </a:rPr>
              <a:t>religioso</a:t>
            </a:r>
            <a:r>
              <a:rPr lang="it-IT" sz="2000" dirty="0" smtClean="0">
                <a:latin typeface="Arial Unicode MS" pitchFamily="34" charset="-128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Arial Unicode MS" pitchFamily="34" charset="-128"/>
              </a:rPr>
              <a:t>alla propria autorità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it-IT" sz="2000" dirty="0" smtClean="0">
              <a:latin typeface="Arial Unicode MS" pitchFamily="34" charset="-12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2000" dirty="0" smtClean="0">
                <a:latin typeface="Arial Unicode MS" pitchFamily="34" charset="-128"/>
              </a:rPr>
              <a:t> </a:t>
            </a:r>
            <a:r>
              <a:rPr lang="it-IT" sz="2000" b="1" dirty="0" err="1" smtClean="0">
                <a:latin typeface="Arial Unicode MS" pitchFamily="34" charset="-128"/>
              </a:rPr>
              <a:t>Autoincoronazione</a:t>
            </a:r>
            <a:r>
              <a:rPr lang="it-IT" sz="2000" dirty="0" smtClean="0">
                <a:latin typeface="Arial Unicode MS" pitchFamily="34" charset="-128"/>
              </a:rPr>
              <a:t> (qui,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Arial Unicode MS" pitchFamily="34" charset="-128"/>
              </a:rPr>
              <a:t>nel dipinto di David, 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Arial Unicode MS" pitchFamily="34" charset="-128"/>
              </a:rPr>
              <a:t>incorona la moglie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Arial Unicode MS" pitchFamily="34" charset="-128"/>
              </a:rPr>
              <a:t>Giuseppina)</a:t>
            </a:r>
            <a:endParaRPr lang="it-IT" sz="2000" dirty="0">
              <a:latin typeface="Arial Unicode MS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Napoleone imperatore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7" name="Picture 9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82"/>
            <a:ext cx="4869802" cy="3256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pilloledistoria.it/wp-content/uploads/2015/01/napoleone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728" y="857236"/>
            <a:ext cx="3198509" cy="40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628" y="1643054"/>
            <a:ext cx="31432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Celebre dipinto di David: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Napoleone attraversa le Alpi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1801.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Notare come le proporzioni cavallo/uomo, volutamente, non siano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corrette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s://upload.wikimedia.org/wikipedia/commons/thumb/2/28/Ingres,_Napoleon_on_his_Imperial_throne.jpg/220px-Ingres,_Napoleon_on_his_Imperial_throne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57818" y="928674"/>
            <a:ext cx="2792743" cy="39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28596" y="100011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  <a:cs typeface="Calibri" pitchFamily="34" charset="0"/>
              </a:rPr>
              <a:t>Dipinto di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Jean-Augustine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Ingres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pittore “imperiale”. Napoleone viene raffigurato maestosamente: il volto fiero, serio, immobile, composto.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È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avvolto nel suo ricco mantello, come si conviene a un imperatore, di velluto rosso ed ermellino (che indicano l’autorità sovrana). Non mancano i simboli del potere: lo scettro, la corona, il trono, l’oro.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572000" y="928674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Calibri" pitchFamily="34" charset="0"/>
                <a:cs typeface="Calibri" pitchFamily="34" charset="0"/>
              </a:rPr>
              <a:t>Opera celebrativa di Appiani (1807).</a:t>
            </a:r>
            <a:r>
              <a:rPr lang="it-IT" dirty="0">
                <a:latin typeface="Calibri" pitchFamily="34" charset="0"/>
                <a:cs typeface="Calibri" pitchFamily="34" charset="0"/>
              </a:rPr>
              <a:t> Napoleone è rappresentato come un essere divino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 descr="https://upload.wikimedia.org/wikipedia/commons/4/43/Andrea_Appiani_001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285732"/>
            <a:ext cx="39519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85720" y="3571880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err="1"/>
              <a:t>Mme</a:t>
            </a:r>
            <a:r>
              <a:rPr lang="it-IT" sz="1800" dirty="0"/>
              <a:t> de </a:t>
            </a:r>
            <a:r>
              <a:rPr lang="it-IT" sz="1800" dirty="0" err="1"/>
              <a:t>Stael</a:t>
            </a:r>
            <a:r>
              <a:rPr lang="it-IT" sz="1800" dirty="0"/>
              <a:t> </a:t>
            </a:r>
            <a:r>
              <a:rPr lang="it-IT" sz="1800" dirty="0" smtClean="0"/>
              <a:t>(una </a:t>
            </a:r>
            <a:r>
              <a:rPr lang="it-IT" sz="1800" dirty="0"/>
              <a:t>delle protagoniste culturali dell’epoca): “Un tale essere, che non aveva pari, non poteva sentire, né far sentire simpatia alcuna: era più e meno di un uomo. […] egli mi intimidiva sempre di più. Sentivo confusamente che nessuna commozione del cuore poteva agire su di lui. Guarda una creatura umana come un fatto o come una cosa, ma non come un simile. Non odia più di quanto ami. Per lui non esiste che se stesso: il resto delle creature sono cifre”.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1285864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Calibri" pitchFamily="34" charset="0"/>
                <a:cs typeface="Calibri" pitchFamily="34" charset="0"/>
              </a:rPr>
              <a:t>1804-1814: grandi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conquiste per tutta Europa, che più e più volte cerca di coalizzarsi contro l’aggressività 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francese.</a:t>
            </a: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r>
              <a:rPr lang="it-IT" sz="2200" dirty="0">
                <a:latin typeface="Calibri" pitchFamily="34" charset="0"/>
                <a:cs typeface="Calibri" pitchFamily="34" charset="0"/>
              </a:rPr>
              <a:t>Nel </a:t>
            </a:r>
            <a:r>
              <a:rPr lang="it-IT" sz="2200" b="1" dirty="0">
                <a:latin typeface="Calibri" pitchFamily="34" charset="0"/>
                <a:cs typeface="Calibri" pitchFamily="34" charset="0"/>
              </a:rPr>
              <a:t>1805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l’</a:t>
            </a:r>
            <a:r>
              <a:rPr lang="it-IT" sz="2200" u="sng" dirty="0">
                <a:latin typeface="Calibri" pitchFamily="34" charset="0"/>
                <a:cs typeface="Calibri" pitchFamily="34" charset="0"/>
              </a:rPr>
              <a:t>Inghilterra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riprese la guerra </a:t>
            </a:r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200" dirty="0" smtClean="0">
                <a:latin typeface="Calibri" pitchFamily="34" charset="0"/>
                <a:cs typeface="Calibri" pitchFamily="34" charset="0"/>
              </a:rPr>
              <a:t>contro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la Francia con l’aiuto di </a:t>
            </a:r>
            <a:r>
              <a:rPr lang="it-IT" sz="2200" u="sng" dirty="0">
                <a:latin typeface="Calibri" pitchFamily="34" charset="0"/>
                <a:cs typeface="Calibri" pitchFamily="34" charset="0"/>
              </a:rPr>
              <a:t>Austria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, </a:t>
            </a:r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200" u="sng" dirty="0" smtClean="0">
                <a:latin typeface="Calibri" pitchFamily="34" charset="0"/>
                <a:cs typeface="Calibri" pitchFamily="34" charset="0"/>
              </a:rPr>
              <a:t>Russia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200" u="sng" dirty="0">
                <a:latin typeface="Calibri" pitchFamily="34" charset="0"/>
                <a:cs typeface="Calibri" pitchFamily="34" charset="0"/>
              </a:rPr>
              <a:t>Svezia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sz="2200" u="sng" dirty="0">
                <a:latin typeface="Calibri" pitchFamily="34" charset="0"/>
                <a:cs typeface="Calibri" pitchFamily="34" charset="0"/>
              </a:rPr>
              <a:t>Regno di Napoli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. </a:t>
            </a:r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200" dirty="0" smtClean="0">
                <a:latin typeface="Calibri" pitchFamily="34" charset="0"/>
                <a:cs typeface="Calibri" pitchFamily="34" charset="0"/>
              </a:rPr>
              <a:t>Napoleone è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sconfitto dalla flotta inglese </a:t>
            </a:r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2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it-IT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Trafalgar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(dove però morì l’ammiraglio </a:t>
            </a:r>
          </a:p>
          <a:p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Nelson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L’impero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 descr="https://upload.wikimedia.org/wikipedia/commons/8/88/The_Battle_of_Trafalgar_by_William_Clarkson_Stanfield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72066" y="1785930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857236"/>
            <a:ext cx="864399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  <a:cs typeface="Calibri" pitchFamily="34" charset="0"/>
              </a:rPr>
              <a:t>Ma poco dopo ci fu la grande </a:t>
            </a:r>
            <a:r>
              <a:rPr lang="it-IT" sz="2200" b="1" dirty="0">
                <a:latin typeface="Calibri" pitchFamily="34" charset="0"/>
                <a:cs typeface="Calibri" pitchFamily="34" charset="0"/>
              </a:rPr>
              <a:t>vittoria a </a:t>
            </a:r>
            <a:r>
              <a:rPr lang="it-IT" sz="2200" b="1" dirty="0" err="1" smtClean="0">
                <a:latin typeface="Calibri" pitchFamily="34" charset="0"/>
                <a:cs typeface="Calibri" pitchFamily="34" charset="0"/>
              </a:rPr>
              <a:t>Austerlitz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 (Moravia). </a:t>
            </a: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200" dirty="0" smtClean="0">
                <a:latin typeface="Calibri" pitchFamily="34" charset="0"/>
                <a:cs typeface="Calibri" pitchFamily="34" charset="0"/>
              </a:rPr>
              <a:t>Alla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coalizione antifrancese si aggiunse la </a:t>
            </a:r>
            <a:r>
              <a:rPr lang="it-IT" sz="2200" u="sng" dirty="0">
                <a:latin typeface="Calibri" pitchFamily="34" charset="0"/>
                <a:cs typeface="Calibri" pitchFamily="34" charset="0"/>
              </a:rPr>
              <a:t>Prussia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; ma anche l’esercito prussiano venne annientato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L’impero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Napoleone alla Battaglia di Austerlitzdipinto dell'artista francese François Gérard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357290" y="1285864"/>
            <a:ext cx="5869046" cy="32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286644" y="2428872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i="1" dirty="0" smtClean="0"/>
              <a:t>dipinto </a:t>
            </a:r>
            <a:r>
              <a:rPr lang="it-IT" sz="1800" i="1" dirty="0"/>
              <a:t>di </a:t>
            </a:r>
            <a:endParaRPr lang="it-IT" sz="1800" i="1" dirty="0" smtClean="0"/>
          </a:p>
          <a:p>
            <a:pPr algn="ctr"/>
            <a:r>
              <a:rPr lang="it-IT" sz="1800" i="1" dirty="0" smtClean="0"/>
              <a:t>Gérard</a:t>
            </a:r>
            <a:endParaRPr lang="it-IT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1857368"/>
            <a:ext cx="30003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Calibri" pitchFamily="34" charset="0"/>
                <a:cs typeface="Calibri" pitchFamily="34" charset="0"/>
              </a:rPr>
              <a:t>Napoleone firmò con la Russia e la Prussia la </a:t>
            </a: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pace di </a:t>
            </a:r>
            <a:r>
              <a:rPr lang="it-IT" sz="2800" b="1" dirty="0" err="1" smtClean="0">
                <a:latin typeface="Calibri" pitchFamily="34" charset="0"/>
                <a:cs typeface="Calibri" pitchFamily="34" charset="0"/>
              </a:rPr>
              <a:t>Tilsit</a:t>
            </a:r>
            <a:r>
              <a:rPr lang="it-IT" sz="2800" dirty="0" smtClean="0">
                <a:latin typeface="Calibri" pitchFamily="34" charset="0"/>
                <a:cs typeface="Calibri" pitchFamily="34" charset="0"/>
              </a:rPr>
              <a:t> (luglio 1807)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Il nuovo assetto europeo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357554" y="785798"/>
            <a:ext cx="5072098" cy="4761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8643998" cy="415498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Napoleone pensò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arrivare all’assoluto dominio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dell’Europa. </a:t>
            </a:r>
          </a:p>
          <a:p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Obiettivo: annientare l’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Inghilterra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Blocco continentale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proibisce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 tutti di commerciare con gli inglesi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(tenta di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bloccare l’economia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inglese provocandone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il collasso).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endParaRPr lang="it-IT" dirty="0"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Non ha successo: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l’Inghilterra possedeva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un ampio impero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coloniale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 commerciava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con gli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Stati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Uniti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non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tutti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aderiscono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al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blocco: lo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zar Alessandro I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decide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di ricominciare gli scambi commerciali con gli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inglesi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Il blocco continentale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29256" y="1285864"/>
            <a:ext cx="35719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Arial Unicode MS" pitchFamily="34" charset="-128"/>
              </a:rPr>
              <a:t>Grande stratega, Napoleone Bonaparte conquistò gran parte dell'Europa </a:t>
            </a:r>
            <a:r>
              <a:rPr lang="it-IT" sz="2000" dirty="0" smtClean="0">
                <a:latin typeface="Arial Unicode MS" pitchFamily="34" charset="-128"/>
              </a:rPr>
              <a:t>occidentale.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Ai soldati si rivolgeva appassionatamente, con </a:t>
            </a:r>
            <a:r>
              <a:rPr lang="it-IT" sz="2000" b="1" dirty="0"/>
              <a:t>discorsi</a:t>
            </a:r>
            <a:r>
              <a:rPr lang="it-IT" sz="2000" dirty="0"/>
              <a:t> infiammati che richiamavano le arringhe dei comandanti antichi. Fu inoltre sempre molto bravo a propagandare il </a:t>
            </a:r>
            <a:r>
              <a:rPr lang="it-IT" sz="2000" b="1" dirty="0" smtClean="0"/>
              <a:t>mito della propria persona</a:t>
            </a:r>
            <a:r>
              <a:rPr lang="it-IT" sz="2000" dirty="0" smtClean="0"/>
              <a:t> e della propria imbattibilità, </a:t>
            </a:r>
            <a:r>
              <a:rPr lang="it-IT" sz="2000" dirty="0"/>
              <a:t>grazie alle immagini, </a:t>
            </a:r>
            <a:r>
              <a:rPr lang="it-IT" sz="2000" dirty="0" smtClean="0"/>
              <a:t>alla stampa</a:t>
            </a:r>
            <a:r>
              <a:rPr lang="it-IT" sz="2000" dirty="0"/>
              <a:t>.</a:t>
            </a:r>
            <a:endParaRPr lang="it-IT" sz="2000" dirty="0">
              <a:latin typeface="Arial Unicode MS" pitchFamily="34" charset="-128"/>
            </a:endParaRPr>
          </a:p>
        </p:txBody>
      </p:sp>
      <p:pic>
        <p:nvPicPr>
          <p:cNvPr id="2053" name="Picture 5" descr="C:\Documents and Settings\Marco\Documenti\Immagini\NAPOLE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4"/>
            <a:ext cx="4795872" cy="2917052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28596" y="178575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Calibri" pitchFamily="34" charset="0"/>
                <a:cs typeface="Calibri" pitchFamily="34" charset="0"/>
              </a:rPr>
              <a:t>“Il mio potere dipende dalla mia gloria, e la mia gloria dalle vittorie che ho riportato. […] Le conquiste mi hanno reso quel che sono, e solo le conquiste possono mantenermi in questo stato”</a:t>
            </a: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8643998" cy="1200329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Grande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spedizione militare contro la Russia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che pensò rapidissima. Napoleone, nel 1812,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riuscì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ad entrare nella capitale russa,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Mosca, devastandola</a:t>
            </a:r>
            <a:r>
              <a:rPr lang="it-IT" dirty="0" smtClean="0"/>
              <a:t>. 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Campagna di Russia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 descr="https://upload.wikimedia.org/wikipedia/commons/f/f3/Fireofmoscow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786050" y="1785930"/>
            <a:ext cx="521497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85786" y="3357566"/>
            <a:ext cx="1872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/>
              <a:t>dipinto di Viktor </a:t>
            </a:r>
            <a:r>
              <a:rPr lang="it-IT" sz="2000" i="1" dirty="0" err="1"/>
              <a:t>Mazurovsky</a:t>
            </a:r>
            <a:endParaRPr lang="it-IT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4286280" cy="415498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russi usarono la tattica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della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“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terra bruciata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”: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arretrando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distrussero tutti i raccolti e tutti i beni che potessero essere utili ai francesi.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francesi si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trovarono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Mosca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ma senza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rifornimenti. 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Sconfitti dal gelido “generale inverno” russo, dovettero </a:t>
            </a:r>
            <a:r>
              <a:rPr lang="it-IT" dirty="0">
                <a:latin typeface="Calibri" pitchFamily="34" charset="0"/>
                <a:cs typeface="Calibri" pitchFamily="34" charset="0"/>
              </a:rPr>
              <a:t>ritirarsi, già deboli, nella neve, subendo tantissime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perdite.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Campagna di Russia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http://www.focus.it/site_stored/imgs/0003/031/adolph-northen-napoleons-retreat-from-moscow.900x600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929190" y="928674"/>
            <a:ext cx="36623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572000" y="335756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Calibri" pitchFamily="34" charset="0"/>
                <a:cs typeface="Calibri" pitchFamily="34" charset="0"/>
              </a:rPr>
              <a:t>“Il 5 dicembre [1812], lungo il cammino, vedemmo la strada brulicante di ufficiali superiori e dei diversi nobili superstiti, avvolti in misere pellicce o in mantelli bruciacchiati, di cui a qualcuno non restava che una metà. La maggior parte di loro camminava appoggiandosi a un bastone; avevano la barba e i capelli ricoperti da ghiaccioli. Alcuni, non riuscendo più a camminare, guardavano se per caso […] non ci fosse qualche soldato a cui chiedere aiuto. Chi non aveva la forza di camminare, era perduto. I campi […] erano pieni di cadaveri” (sergente napoleonico)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8643998" cy="1200329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G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avversari di Napoleone unirono le forze e lo sconfissero anche 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Lipsia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(1813): la stessa Parigi fu assediata e Napoleone dovette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abdicare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ritirarsi in esilio sull’isola d’</a:t>
            </a:r>
            <a:r>
              <a:rPr lang="it-IT" u="sng" dirty="0">
                <a:latin typeface="Calibri" pitchFamily="34" charset="0"/>
                <a:cs typeface="Calibri" pitchFamily="34" charset="0"/>
              </a:rPr>
              <a:t>Elba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Lipsia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magine 8" descr="https://upload.wikimedia.org/wikipedia/commons/thumb/3/3d/MoshkovVI_SrazhLeypcigomGRM.jpg/1920px-MoshkovVI_SrazhLeypcigomGRM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143240" y="2214558"/>
            <a:ext cx="5454992" cy="32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57158" y="3429004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/>
              <a:t>dipinto di Vladimir </a:t>
            </a:r>
            <a:r>
              <a:rPr lang="it-IT" sz="2000" i="1" dirty="0" err="1"/>
              <a:t>Moshkov</a:t>
            </a:r>
            <a:endParaRPr lang="it-IT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8643998" cy="830997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Nel 1815 però riuscì a fuggire e ritornò a Parigi, dove fece un ultimo tentativo di riprendere il potere (i </a:t>
            </a:r>
            <a:r>
              <a:rPr lang="it-IT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 giorni di Napoleone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La fuga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 descr="https://upload.wikimedia.org/wikipedia/commons/a/a9/Napoleon_returned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28662" y="2000244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072198" y="3000376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Qui Napoleone acclamato dai soldati dopo la fuga dall’Elba</a:t>
            </a:r>
            <a:endParaRPr lang="it-IT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928674"/>
            <a:ext cx="8643998" cy="1200329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Viene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nuovamente sconfitto, 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Waterloo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(Belgio),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dall’esercito inglese e da quello prussiano; fu catturato e obbligato a risiedere nell’isola di </a:t>
            </a:r>
            <a:r>
              <a:rPr lang="it-IT" u="sng" dirty="0">
                <a:latin typeface="Calibri" pitchFamily="34" charset="0"/>
                <a:cs typeface="Calibri" pitchFamily="34" charset="0"/>
              </a:rPr>
              <a:t>Sant’Elena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dove morì nel 1821 (il 5 maggio).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6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Waterloo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magine 5" descr="https://upload.wikimedia.org/wikipedia/commons/0/0f/Wellington_at_Waterloo_Hillingford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2285996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500694" y="4714888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Qui </a:t>
            </a:r>
            <a:r>
              <a:rPr lang="it-IT" sz="2000" i="1" dirty="0"/>
              <a:t>Wellington a Waterloo, dipinto da Robert </a:t>
            </a:r>
            <a:r>
              <a:rPr lang="it-IT" sz="2000" i="1" dirty="0" err="1"/>
              <a:t>Hilingford</a:t>
            </a:r>
            <a:endParaRPr lang="it-IT" sz="2000" dirty="0"/>
          </a:p>
        </p:txBody>
      </p:sp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4843" t="14563" r="25473" b="16990"/>
          <a:stretch>
            <a:fillRect/>
          </a:stretch>
        </p:blipFill>
        <p:spPr bwMode="auto">
          <a:xfrm>
            <a:off x="6357950" y="2285996"/>
            <a:ext cx="1978985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31" descr="https://upload.wikimedia.org/wikipedia/commons/7/71/Napoleon_sainthel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6"/>
            <a:ext cx="4057650" cy="296227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0034" y="4429136"/>
            <a:ext cx="348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Napoleone a Sant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Elena, </a:t>
            </a:r>
            <a:r>
              <a:rPr kumimoji="0" lang="it-IT" sz="12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Francois-Joseph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Sandmann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142856"/>
            <a:ext cx="7772400" cy="698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Immagini dell’esilio a Sant’Elena</a:t>
            </a:r>
          </a:p>
        </p:txBody>
      </p:sp>
      <p:pic>
        <p:nvPicPr>
          <p:cNvPr id="8" name="Immagine 7" descr="http://www.wga.hu/art/t/turner/2/203turne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86314" y="1071550"/>
            <a:ext cx="4032566" cy="40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00760" y="5286392"/>
            <a:ext cx="1863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Turner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Napoleone in esilio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14810" y="1500178"/>
            <a:ext cx="4357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i="1" dirty="0">
                <a:latin typeface="Calibri" pitchFamily="34" charset="0"/>
                <a:cs typeface="Calibri" pitchFamily="34" charset="0"/>
              </a:rPr>
              <a:t>Dipinto di Charles </a:t>
            </a:r>
            <a:r>
              <a:rPr lang="it-IT" i="1" dirty="0" err="1">
                <a:latin typeface="Calibri" pitchFamily="34" charset="0"/>
                <a:cs typeface="Calibri" pitchFamily="34" charset="0"/>
              </a:rPr>
              <a:t>Steuben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Qui troviamo Napoleone in esilio che detta le sue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memorie (non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assomiglia proprio all’imperatore ritratto nei dipinti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precedenti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…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).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r>
              <a:rPr lang="it-IT" dirty="0">
                <a:latin typeface="Calibri" pitchFamily="34" charset="0"/>
                <a:cs typeface="Calibri" pitchFamily="34" charset="0"/>
              </a:rPr>
              <a:t>A Sant’Elena Napoleone morì, probabilmente per un cancro allo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stomaco.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142856"/>
            <a:ext cx="7772400" cy="698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Immagini dell’esilio a Sant’Elena</a:t>
            </a:r>
          </a:p>
        </p:txBody>
      </p:sp>
      <p:pic>
        <p:nvPicPr>
          <p:cNvPr id="10" name="Immagine 9" descr="http://www.pilloledistoria.it/wp-content/uploads/2014/05/NapoleonVonSteubenCharlesStHelena-245x300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85786" y="1357302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14810" y="928674"/>
            <a:ext cx="43577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</a:t>
            </a:r>
            <a:r>
              <a:rPr lang="it-IT" dirty="0" smtClean="0">
                <a:latin typeface="Informal Roman" pitchFamily="66" charset="0"/>
              </a:rPr>
              <a:t>Ei fu. Siccome immobile,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dato il </a:t>
            </a:r>
            <a:r>
              <a:rPr lang="it-IT" dirty="0" err="1" smtClean="0">
                <a:latin typeface="Informal Roman" pitchFamily="66" charset="0"/>
              </a:rPr>
              <a:t>mortal</a:t>
            </a:r>
            <a:r>
              <a:rPr lang="it-IT" dirty="0" smtClean="0">
                <a:latin typeface="Informal Roman" pitchFamily="66" charset="0"/>
              </a:rPr>
              <a:t> sospiro,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stette la spoglia immemore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orba di tanto spiro,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  così percossa, attonita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la terra al nunzio sta,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muta pensando all’ultima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ora dell’</a:t>
            </a:r>
            <a:r>
              <a:rPr lang="it-IT" dirty="0" err="1" smtClean="0">
                <a:latin typeface="Informal Roman" pitchFamily="66" charset="0"/>
              </a:rPr>
              <a:t>uom</a:t>
            </a:r>
            <a:r>
              <a:rPr lang="it-IT" dirty="0" smtClean="0">
                <a:latin typeface="Informal Roman" pitchFamily="66" charset="0"/>
              </a:rPr>
              <a:t> fatale;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né sa quando una simile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       orma di piè mortale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la sua cruenta polvere</a:t>
            </a:r>
            <a:br>
              <a:rPr lang="it-IT" dirty="0" smtClean="0">
                <a:latin typeface="Informal Roman" pitchFamily="66" charset="0"/>
              </a:rPr>
            </a:br>
            <a:r>
              <a:rPr lang="it-IT" dirty="0" smtClean="0">
                <a:latin typeface="Informal Roman" pitchFamily="66" charset="0"/>
              </a:rPr>
              <a:t>       a calpestar verrà</a:t>
            </a:r>
            <a:r>
              <a:rPr lang="it-IT" dirty="0" smtClean="0"/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142856"/>
            <a:ext cx="7772400" cy="698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5 maggio</a:t>
            </a:r>
          </a:p>
        </p:txBody>
      </p:sp>
      <p:pic>
        <p:nvPicPr>
          <p:cNvPr id="460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4"/>
            <a:ext cx="28765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media.topito.com/wp-content/uploads/2012/11/nez-de-napole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6"/>
            <a:ext cx="5710555" cy="4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571736" y="4929202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i="1" dirty="0"/>
              <a:t>Naso di Napoleone, </a:t>
            </a:r>
            <a:r>
              <a:rPr lang="it-IT" sz="2000" i="1" dirty="0" err="1"/>
              <a:t>Dalì</a:t>
            </a:r>
            <a:r>
              <a:rPr lang="it-IT" sz="2000" i="1" dirty="0"/>
              <a:t>, 1945</a:t>
            </a:r>
            <a:endParaRPr 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Marco\Documenti\Immagini\NAPOLE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71748"/>
            <a:ext cx="3652864" cy="222182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28596" y="178575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Napoleone era un uomo molto </a:t>
            </a:r>
            <a:r>
              <a:rPr lang="it-IT" sz="2000" b="1" dirty="0"/>
              <a:t>ambizioso</a:t>
            </a:r>
            <a:r>
              <a:rPr lang="it-IT" sz="2000" dirty="0"/>
              <a:t>. Egli condivideva le fatiche e tutti i disagi dei suoi soldati, ma pareva </a:t>
            </a:r>
            <a:r>
              <a:rPr lang="it-IT" sz="2000" b="1" dirty="0"/>
              <a:t>instancabile</a:t>
            </a:r>
            <a:r>
              <a:rPr lang="it-IT" sz="2000" dirty="0"/>
              <a:t>: sfinisce gli uomini e uccide i cavalli dalla fatica senza dare segni di stanchezza. Preparava le battaglie passando notti a studiare le carte topografiche, ma era anche capace di prendere decisioni fulminee. Dormiva quando e dove glielo permettevano le circostanze e non voleva dedicare ai pasti più di dieci minuti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428596" y="221455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Con il suo esercito puntava sulla </a:t>
            </a:r>
            <a:r>
              <a:rPr lang="it-IT" b="1" dirty="0" smtClean="0"/>
              <a:t>velocità</a:t>
            </a:r>
            <a:r>
              <a:rPr lang="it-IT" dirty="0" smtClean="0"/>
              <a:t> di movimento, e alle sue truppe imponeva spostamenti anche di 70 km in un giorno. La sua era una strategia </a:t>
            </a:r>
            <a:r>
              <a:rPr lang="it-IT" b="1" dirty="0" smtClean="0"/>
              <a:t>aggressiva</a:t>
            </a:r>
            <a:r>
              <a:rPr lang="it-IT" dirty="0" smtClean="0"/>
              <a:t>, volta più a decimare l’esercito nemico che a conquistare posizioni: puntava a vittorie rapide e definitive.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14348" y="357170"/>
            <a:ext cx="4143404" cy="304698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N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asce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il 15 agosto 1769 ad Ajaccio, in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Corsica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divenuta da appena un anno francese per un accordo tra Francia e Genova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Frequenta la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scuola militare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e ne esce con il grado di tenente.</a:t>
            </a:r>
          </a:p>
        </p:txBody>
      </p:sp>
      <p:pic>
        <p:nvPicPr>
          <p:cNvPr id="5" name="Immagine 4" descr="https://upload.wikimedia.org/wikipedia/commons/5/5d/Napoleon_-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6"/>
            <a:ext cx="2000252" cy="24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857884" y="3857632"/>
            <a:ext cx="2857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Ritratto giovanile di Napoleone all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epoca in cui era luogotenente del battaglione della Corsica (</a:t>
            </a:r>
            <a:r>
              <a:rPr kumimoji="0" lang="it-IT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Philippoteaux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1834)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1472" y="37861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/>
              <a:t>Nota</a:t>
            </a:r>
            <a:r>
              <a:rPr lang="it-IT" dirty="0" smtClean="0"/>
              <a:t>: la </a:t>
            </a:r>
            <a:r>
              <a:rPr lang="it-IT" dirty="0"/>
              <a:t>Francia è sempre in guerra con l’</a:t>
            </a:r>
            <a:r>
              <a:rPr lang="it-IT" b="1" dirty="0"/>
              <a:t>Austria</a:t>
            </a:r>
            <a:r>
              <a:rPr lang="it-IT" dirty="0"/>
              <a:t> (senza dimenticare l’avversaria di sempre, l’</a:t>
            </a:r>
            <a:r>
              <a:rPr lang="it-IT" b="1" dirty="0"/>
              <a:t>Inghilterra</a:t>
            </a:r>
            <a:r>
              <a:rPr lang="it-IT" dirty="0"/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7500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La campagna d’Italia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071934" y="2285996"/>
            <a:ext cx="4857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Trionfi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di Napoleone: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nascono le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Repubbliche sorelle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enormi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speranze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degli italiani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il </a:t>
            </a:r>
            <a:r>
              <a:rPr lang="it-IT" dirty="0">
                <a:latin typeface="Calibri" pitchFamily="34" charset="0"/>
                <a:cs typeface="Calibri" pitchFamily="34" charset="0"/>
              </a:rPr>
              <a:t>15 maggio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entra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trionfante 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Milano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prile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del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1797: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trattato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di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Campoformio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000496" y="1142988"/>
            <a:ext cx="500066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Nel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1796</a:t>
            </a:r>
            <a:r>
              <a:rPr lang="it-IT" dirty="0">
                <a:latin typeface="Calibri" pitchFamily="34" charset="0"/>
                <a:cs typeface="Calibri" pitchFamily="34" charset="0"/>
              </a:rPr>
              <a:t> il Direttorio affidò il comando dell’armata d’Italia a Napoleone 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20" y="1500178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7500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Repubbliche sorelle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4282" y="1643054"/>
            <a:ext cx="31432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Arial Unicode MS" pitchFamily="34" charset="-128"/>
              </a:rPr>
              <a:t>In Italia nacquero la </a:t>
            </a:r>
            <a:r>
              <a:rPr lang="it-IT" sz="2000" b="1" dirty="0">
                <a:latin typeface="Arial Unicode MS" pitchFamily="34" charset="-128"/>
              </a:rPr>
              <a:t>Repubblica cisalpina</a:t>
            </a:r>
            <a:r>
              <a:rPr lang="it-IT" sz="2000" dirty="0">
                <a:latin typeface="Arial Unicode MS" pitchFamily="34" charset="-128"/>
              </a:rPr>
              <a:t>, la </a:t>
            </a:r>
            <a:r>
              <a:rPr lang="it-IT" sz="2000" b="1" dirty="0">
                <a:latin typeface="Arial Unicode MS" pitchFamily="34" charset="-128"/>
              </a:rPr>
              <a:t>Repubblica ligure</a:t>
            </a:r>
            <a:r>
              <a:rPr lang="it-IT" sz="2000" dirty="0">
                <a:latin typeface="Arial Unicode MS" pitchFamily="34" charset="-128"/>
              </a:rPr>
              <a:t>, la </a:t>
            </a:r>
            <a:r>
              <a:rPr lang="it-IT" sz="2000" b="1" dirty="0">
                <a:latin typeface="Arial Unicode MS" pitchFamily="34" charset="-128"/>
              </a:rPr>
              <a:t>Repubblica romana</a:t>
            </a:r>
            <a:r>
              <a:rPr lang="it-IT" sz="2000" dirty="0">
                <a:latin typeface="Arial Unicode MS" pitchFamily="34" charset="-128"/>
              </a:rPr>
              <a:t> e la </a:t>
            </a:r>
            <a:r>
              <a:rPr lang="it-IT" sz="2000" b="1" dirty="0">
                <a:latin typeface="Arial Unicode MS" pitchFamily="34" charset="-128"/>
              </a:rPr>
              <a:t>Repubblica partenopea</a:t>
            </a:r>
            <a:r>
              <a:rPr lang="it-IT" sz="2000" dirty="0">
                <a:latin typeface="Arial Unicode MS" pitchFamily="34" charset="-128"/>
              </a:rPr>
              <a:t>. </a:t>
            </a:r>
            <a:endParaRPr lang="it-IT" sz="2000" dirty="0"/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 t="4167"/>
          <a:stretch>
            <a:fillRect/>
          </a:stretch>
        </p:blipFill>
        <p:spPr bwMode="auto">
          <a:xfrm>
            <a:off x="142844" y="3643318"/>
            <a:ext cx="5171151" cy="16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40"/>
            <a:ext cx="2095500" cy="2095501"/>
          </a:xfrm>
          <a:prstGeom prst="rect">
            <a:avLst/>
          </a:prstGeom>
          <a:noFill/>
        </p:spPr>
      </p:pic>
      <p:pic>
        <p:nvPicPr>
          <p:cNvPr id="3083" name="Picture 11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l="13235" t="7812" r="7353"/>
          <a:stretch>
            <a:fillRect/>
          </a:stretch>
        </p:blipFill>
        <p:spPr bwMode="auto">
          <a:xfrm>
            <a:off x="5643570" y="1428740"/>
            <a:ext cx="3334579" cy="364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57686" y="1500178"/>
            <a:ext cx="4629152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dirty="0">
                <a:latin typeface="Calibri" pitchFamily="34" charset="0"/>
                <a:cs typeface="Calibri" pitchFamily="34" charset="0"/>
              </a:rPr>
              <a:t>Per assicurare alla Francia il controllo del </a:t>
            </a:r>
            <a:r>
              <a:rPr lang="it-IT" sz="2200" b="1" dirty="0">
                <a:latin typeface="Calibri" pitchFamily="34" charset="0"/>
                <a:cs typeface="Calibri" pitchFamily="34" charset="0"/>
              </a:rPr>
              <a:t>Mediterraneo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, Napoleone 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fu mandato 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in </a:t>
            </a:r>
            <a:r>
              <a:rPr lang="it-IT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Egitto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, (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dominio ottomano).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it-IT" sz="2200" dirty="0">
                <a:latin typeface="Calibri" pitchFamily="34" charset="0"/>
                <a:cs typeface="Calibri" pitchFamily="34" charset="0"/>
              </a:rPr>
              <a:t> Ma dopo la sua vittoria nella battaglia delle Piramidi (21 luglio 1798) subì una terribile sconfitta ad </a:t>
            </a:r>
            <a:r>
              <a:rPr lang="it-IT" sz="2200" b="1" dirty="0" err="1">
                <a:latin typeface="Calibri" pitchFamily="34" charset="0"/>
                <a:cs typeface="Calibri" pitchFamily="34" charset="0"/>
              </a:rPr>
              <a:t>Abukir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a opera dell'ammiraglio inglese </a:t>
            </a:r>
            <a:r>
              <a:rPr lang="it-IT" sz="2200" b="1" dirty="0" err="1">
                <a:latin typeface="Calibri" pitchFamily="34" charset="0"/>
                <a:cs typeface="Calibri" pitchFamily="34" charset="0"/>
              </a:rPr>
              <a:t>Horatio</a:t>
            </a:r>
            <a:r>
              <a:rPr lang="it-IT" sz="2200" b="1" dirty="0">
                <a:latin typeface="Calibri" pitchFamily="34" charset="0"/>
                <a:cs typeface="Calibri" pitchFamily="34" charset="0"/>
              </a:rPr>
              <a:t> Nelson</a:t>
            </a:r>
            <a:r>
              <a:rPr lang="it-IT" sz="2200" dirty="0">
                <a:latin typeface="Calibri" pitchFamily="34" charset="0"/>
                <a:cs typeface="Calibri" pitchFamily="34" charset="0"/>
              </a:rPr>
              <a:t> (1° agosto 1798</a:t>
            </a:r>
            <a:r>
              <a:rPr lang="it-IT" dirty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7500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Spedizione in Egitto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1" name="Picture 11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00179"/>
            <a:ext cx="4174691" cy="321471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42844" y="5072078"/>
            <a:ext cx="282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i="1" dirty="0"/>
              <a:t>Dipinto di François </a:t>
            </a:r>
            <a:r>
              <a:rPr lang="it-IT" sz="1800" i="1" dirty="0" err="1" smtClean="0"/>
              <a:t>Watteau</a:t>
            </a:r>
            <a:endParaRPr lang="it-IT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7500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Spedizione in Egitto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1472" y="1357302"/>
            <a:ext cx="47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La campagna fu dunque un fallimento: ma un successo culturale, perché venne rinvenuta la </a:t>
            </a:r>
            <a:r>
              <a:rPr lang="it-IT" sz="2000" b="1" dirty="0"/>
              <a:t>stele di Rosetta</a:t>
            </a:r>
            <a:r>
              <a:rPr lang="it-IT" sz="2000" dirty="0"/>
              <a:t>.</a:t>
            </a:r>
          </a:p>
        </p:txBody>
      </p:sp>
      <p:pic>
        <p:nvPicPr>
          <p:cNvPr id="28674" name="Picture 2" descr="Rosetta Stone B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4"/>
            <a:ext cx="2476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7500"/>
            <a:ext cx="7772400" cy="6985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Spedizione in Egitto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82" y="1357302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Jean-Pierre</a:t>
            </a:r>
            <a:r>
              <a:rPr lang="it-IT" sz="2000" dirty="0"/>
              <a:t> </a:t>
            </a:r>
            <a:r>
              <a:rPr lang="it-IT" sz="2000" dirty="0" err="1"/>
              <a:t>Franque</a:t>
            </a:r>
            <a:r>
              <a:rPr lang="it-IT" sz="2000" dirty="0"/>
              <a:t> (1810) immagina che l’abbandono dell’Egitto da parte di Napoleone per rientrare frettolosamente in Francia fosse dovuto a una sua “premonizione” degli eventi. Napoleone infatti ha una “visione” della Francia, una donna bionda aggredita da inquietanti figure, allusione al pericolo incombente della seconda coalizione antifrancese.</a:t>
            </a:r>
          </a:p>
        </p:txBody>
      </p:sp>
      <p:pic>
        <p:nvPicPr>
          <p:cNvPr id="5" name="Immagine 4" descr="http://upload.wikimedia.org/wikipedia/commons/d/d7/Allegoria_sulla_Francia_prima_del_ritorno_di_Napoleone_dall'Egitto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214810" y="1428740"/>
            <a:ext cx="43948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1516</Words>
  <Application>Microsoft Office PowerPoint</Application>
  <PresentationFormat>Presentazione su schermo (16:10)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Struttura predefinita</vt:lpstr>
      <vt:lpstr>Napoleone Bonaparte</vt:lpstr>
      <vt:lpstr>Diapositiva 2</vt:lpstr>
      <vt:lpstr>Diapositiva 3</vt:lpstr>
      <vt:lpstr>Diapositiva 4</vt:lpstr>
      <vt:lpstr>La campagna d’Italia</vt:lpstr>
      <vt:lpstr>Repubbliche sorelle</vt:lpstr>
      <vt:lpstr>Spedizione in Egitto</vt:lpstr>
      <vt:lpstr>Spedizione in Egitto</vt:lpstr>
      <vt:lpstr>Spedizione in Egitto</vt:lpstr>
      <vt:lpstr>Colpo di Stato</vt:lpstr>
      <vt:lpstr>LE RIFORME</vt:lpstr>
      <vt:lpstr>Napoleone imperatore</vt:lpstr>
      <vt:lpstr>Diapositiva 13</vt:lpstr>
      <vt:lpstr>Diapositiva 14</vt:lpstr>
      <vt:lpstr>Diapositiva 15</vt:lpstr>
      <vt:lpstr>L’impero</vt:lpstr>
      <vt:lpstr>L’impero</vt:lpstr>
      <vt:lpstr>Il nuovo assetto europeo</vt:lpstr>
      <vt:lpstr>Il blocco continentale</vt:lpstr>
      <vt:lpstr>Campagna di Russia</vt:lpstr>
      <vt:lpstr>Campagna di Russia</vt:lpstr>
      <vt:lpstr>Lipsia</vt:lpstr>
      <vt:lpstr>La fuga</vt:lpstr>
      <vt:lpstr>Waterloo</vt:lpstr>
      <vt:lpstr>Diapositiva 25</vt:lpstr>
      <vt:lpstr>Diapositiva 26</vt:lpstr>
      <vt:lpstr>Diapositiva 27</vt:lpstr>
      <vt:lpstr>Diapositiva 28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NAPOLEONE BONAPARTE</dc:title>
  <dc:creator>marco</dc:creator>
  <cp:lastModifiedBy>simone.dell@libero.it</cp:lastModifiedBy>
  <cp:revision>25</cp:revision>
  <dcterms:created xsi:type="dcterms:W3CDTF">2011-10-04T19:22:43Z</dcterms:created>
  <dcterms:modified xsi:type="dcterms:W3CDTF">2020-04-20T10:46:01Z</dcterms:modified>
</cp:coreProperties>
</file>